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88" r:id="rId2"/>
    <p:sldId id="381" r:id="rId3"/>
    <p:sldId id="415" r:id="rId4"/>
    <p:sldId id="416" r:id="rId5"/>
    <p:sldId id="418" r:id="rId6"/>
    <p:sldId id="413" r:id="rId7"/>
    <p:sldId id="417" r:id="rId8"/>
    <p:sldId id="412" r:id="rId9"/>
    <p:sldId id="468" r:id="rId10"/>
    <p:sldId id="454" r:id="rId11"/>
    <p:sldId id="469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21" r:id="rId26"/>
    <p:sldId id="420" r:id="rId27"/>
    <p:sldId id="422" r:id="rId28"/>
    <p:sldId id="423" r:id="rId29"/>
    <p:sldId id="424" r:id="rId30"/>
    <p:sldId id="473" r:id="rId31"/>
    <p:sldId id="474" r:id="rId32"/>
    <p:sldId id="478" r:id="rId33"/>
    <p:sldId id="472" r:id="rId34"/>
    <p:sldId id="480" r:id="rId35"/>
    <p:sldId id="476" r:id="rId36"/>
    <p:sldId id="479" r:id="rId37"/>
    <p:sldId id="477" r:id="rId38"/>
    <p:sldId id="470" r:id="rId39"/>
    <p:sldId id="426" r:id="rId40"/>
    <p:sldId id="425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52" r:id="rId49"/>
    <p:sldId id="434" r:id="rId50"/>
    <p:sldId id="438" r:id="rId51"/>
    <p:sldId id="436" r:id="rId52"/>
    <p:sldId id="437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9" r:id="rId63"/>
    <p:sldId id="448" r:id="rId64"/>
    <p:sldId id="450" r:id="rId65"/>
    <p:sldId id="451" r:id="rId66"/>
    <p:sldId id="419" r:id="rId67"/>
    <p:sldId id="45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EB4"/>
    <a:srgbClr val="D45C1A"/>
    <a:srgbClr val="EA04A8"/>
    <a:srgbClr val="E4E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7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D54CE-2A90-454A-BAC5-E02554ED3A11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F2601-E262-4ABD-80C2-EDE768CD0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58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F2601-E262-4ABD-80C2-EDE768CD0A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2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F2601-E262-4ABD-80C2-EDE768CD0A9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2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F2601-E262-4ABD-80C2-EDE768CD0A9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2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F2601-E262-4ABD-80C2-EDE768CD0A9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2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F2601-E262-4ABD-80C2-EDE768CD0A9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2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455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6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42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84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693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4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19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8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253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8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3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8642-B45D-4ACD-8672-E8261733767A}" type="datetimeFigureOut">
              <a:rPr lang="en-GB" smtClean="0"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6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www.youtube.com/watch?v=nGC_kBCoHYc" TargetMode="Externa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5748" y="1772816"/>
            <a:ext cx="440896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Tutorial 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11</a:t>
            </a:r>
            <a:endParaRPr lang="en-GB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GB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Basic AI:</a:t>
            </a:r>
          </a:p>
          <a:p>
            <a:pPr algn="ctr"/>
            <a:r>
              <a:rPr lang="en-GB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54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9794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7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10" y="689193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1223535"/>
            <a:ext cx="5091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Devised:</a:t>
            </a: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	</a:t>
            </a:r>
            <a:r>
              <a:rPr lang="en-GB" sz="2800" dirty="0" smtClean="0">
                <a:cs typeface="Courier New" panose="02070309020205020404" pitchFamily="49" charset="0"/>
              </a:rPr>
              <a:t>1956 by </a:t>
            </a:r>
            <a:r>
              <a:rPr lang="en-GB" sz="2800" dirty="0" err="1" smtClean="0">
                <a:cs typeface="Courier New" panose="02070309020205020404" pitchFamily="49" charset="0"/>
              </a:rPr>
              <a:t>Edsgar</a:t>
            </a:r>
            <a:r>
              <a:rPr lang="en-GB" sz="2800" dirty="0" smtClean="0">
                <a:cs typeface="Courier New" panose="02070309020205020404" pitchFamily="49" charset="0"/>
              </a:rPr>
              <a:t> </a:t>
            </a:r>
            <a:r>
              <a:rPr lang="en-GB" sz="2800" dirty="0" err="1" smtClean="0">
                <a:cs typeface="Courier New" panose="02070309020205020404" pitchFamily="49" charset="0"/>
              </a:rPr>
              <a:t>Dijkstra</a:t>
            </a:r>
            <a:endParaRPr lang="en-GB" sz="2800" dirty="0" smtClean="0"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040" y="3185403"/>
            <a:ext cx="8695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“For a demonstration for </a:t>
            </a:r>
            <a:r>
              <a:rPr lang="en-GB" i="1" dirty="0" err="1"/>
              <a:t>noncomputing</a:t>
            </a:r>
            <a:r>
              <a:rPr lang="en-GB" i="1" dirty="0"/>
              <a:t> people you have to have a problem statement that non-mathematicians can understand; they even have to understand the answer. </a:t>
            </a:r>
            <a:endParaRPr lang="en-GB" i="1" dirty="0" smtClean="0"/>
          </a:p>
          <a:p>
            <a:endParaRPr lang="en-GB" i="1" dirty="0"/>
          </a:p>
          <a:p>
            <a:r>
              <a:rPr lang="en-GB" i="1" dirty="0" smtClean="0"/>
              <a:t>So </a:t>
            </a:r>
            <a:r>
              <a:rPr lang="en-GB" i="1" dirty="0"/>
              <a:t>I designed a program that would find the shortest route between two cities in the Netherlands, using a somewhat reduced road-map of the Netherlands.”</a:t>
            </a:r>
          </a:p>
          <a:p>
            <a:endParaRPr lang="en-GB" i="1" dirty="0" smtClean="0"/>
          </a:p>
          <a:p>
            <a:pPr algn="r"/>
            <a:r>
              <a:rPr lang="en-GB" i="1" dirty="0" err="1" smtClean="0">
                <a:solidFill>
                  <a:srgbClr val="FFFF00"/>
                </a:solidFill>
              </a:rPr>
              <a:t>Edsgar</a:t>
            </a:r>
            <a:r>
              <a:rPr lang="en-GB" i="1" dirty="0" smtClean="0">
                <a:solidFill>
                  <a:srgbClr val="FFFF00"/>
                </a:solidFill>
              </a:rPr>
              <a:t> </a:t>
            </a:r>
            <a:r>
              <a:rPr lang="en-GB" i="1" dirty="0" err="1">
                <a:solidFill>
                  <a:srgbClr val="FFFF00"/>
                </a:solidFill>
              </a:rPr>
              <a:t>Dijkstra</a:t>
            </a:r>
            <a:r>
              <a:rPr lang="en-GB" i="1" dirty="0">
                <a:solidFill>
                  <a:srgbClr val="FFFF00"/>
                </a:solidFill>
              </a:rPr>
              <a:t>, August </a:t>
            </a:r>
            <a:r>
              <a:rPr lang="en-GB" i="1" dirty="0" smtClean="0">
                <a:solidFill>
                  <a:srgbClr val="FFFF00"/>
                </a:solidFill>
              </a:rPr>
              <a:t>2001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7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7" name="Picture 3" descr="dijkstra1 copy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4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Problem:</a:t>
            </a: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	</a:t>
            </a:r>
            <a:r>
              <a:rPr lang="en-GB" sz="2800" dirty="0" smtClean="0">
                <a:cs typeface="Courier New" panose="02070309020205020404" pitchFamily="49" charset="0"/>
              </a:rPr>
              <a:t>Find the cost of the shortest path from A to F</a:t>
            </a:r>
          </a:p>
        </p:txBody>
      </p:sp>
    </p:spTree>
    <p:extLst>
      <p:ext uri="{BB962C8B-B14F-4D97-AF65-F5344CB8AC3E}">
        <p14:creationId xmlns:p14="http://schemas.microsoft.com/office/powerpoint/2010/main" val="9232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7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01" y="876300"/>
            <a:ext cx="2370300" cy="118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1107343"/>
            <a:ext cx="627262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Getting started: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Start at </a:t>
            </a:r>
            <a:r>
              <a:rPr lang="en-GB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err="1" smtClean="0">
                <a:cs typeface="Courier New" panose="02070309020205020404" pitchFamily="49" charset="0"/>
              </a:rPr>
              <a:t>Calc</a:t>
            </a:r>
            <a:r>
              <a:rPr lang="en-GB" dirty="0" smtClean="0">
                <a:cs typeface="Courier New" panose="02070309020205020404" pitchFamily="49" charset="0"/>
              </a:rPr>
              <a:t> smallest cumulative cost to get from start node to querying node (i.e. </a:t>
            </a:r>
            <a:r>
              <a:rPr lang="en-GB" dirty="0" smtClean="0">
                <a:solidFill>
                  <a:srgbClr val="FFFF00"/>
                </a:solidFill>
                <a:cs typeface="Courier New" panose="02070309020205020404" pitchFamily="49" charset="0"/>
              </a:rPr>
              <a:t>0</a:t>
            </a:r>
            <a:r>
              <a:rPr lang="en-GB" dirty="0" smtClean="0">
                <a:cs typeface="Courier New" panose="02070309020205020404" pitchFamily="49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Store cost on node.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Add A to Solved Vertex List.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Continuing.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For every node in Solved List: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Find all connected nodes: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Query each connected node in turn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Calculate smallest cumulative distance to get from start node to query node.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Store cost on node.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Select node with lowest stored cost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Add node to solved vertex list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>
                <a:cs typeface="Courier New" panose="02070309020205020404" pitchFamily="49" charset="0"/>
              </a:rPr>
              <a:t>Node = Target node? </a:t>
            </a:r>
            <a:r>
              <a:rPr lang="en-GB" dirty="0" smtClean="0">
                <a:solidFill>
                  <a:srgbClr val="FFFF00"/>
                </a:solidFill>
                <a:cs typeface="Courier New" panose="02070309020205020404" pitchFamily="49" charset="0"/>
              </a:rPr>
              <a:t>Return value and stop</a:t>
            </a:r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59801" y="3171825"/>
            <a:ext cx="2370300" cy="2647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6559801" y="2333626"/>
            <a:ext cx="23703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Solved Vertices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4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646389"/>
              </p:ext>
            </p:extLst>
          </p:nvPr>
        </p:nvGraphicFramePr>
        <p:xfrm>
          <a:off x="2268000" y="1657350"/>
          <a:ext cx="5040000" cy="25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Picture" r:id="rId3" imgW="2552700" imgH="1277112" progId="Word.Picture.8">
                  <p:embed/>
                </p:oleObj>
              </mc:Choice>
              <mc:Fallback>
                <p:oleObj name="Picture" r:id="rId3" imgW="2552700" imgH="12771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000" y="1657350"/>
                        <a:ext cx="5040000" cy="252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3899" y="4633485"/>
            <a:ext cx="8716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GB" sz="2800" dirty="0" smtClean="0">
                <a:cs typeface="Courier New" panose="02070309020205020404" pitchFamily="49" charset="0"/>
              </a:rPr>
              <a:t>Start at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</a:t>
            </a:r>
            <a:r>
              <a:rPr lang="en-GB" sz="2800" dirty="0" smtClean="0">
                <a:cs typeface="Courier New" panose="02070309020205020404" pitchFamily="49" charset="0"/>
              </a:rPr>
              <a:t> (current vertex = 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 smtClean="0">
                <a:cs typeface="Courier New" panose="02070309020205020404" pitchFamily="49" charset="0"/>
              </a:rPr>
              <a:t>Label </a:t>
            </a:r>
            <a:r>
              <a:rPr lang="en-GB" sz="2800" dirty="0" err="1" smtClean="0">
                <a:cs typeface="Courier New" panose="02070309020205020404" pitchFamily="49" charset="0"/>
              </a:rPr>
              <a:t>vert</a:t>
            </a:r>
            <a:r>
              <a:rPr lang="en-GB" sz="2800" dirty="0" smtClean="0">
                <a:cs typeface="Courier New" panose="02070309020205020404" pitchFamily="49" charset="0"/>
              </a:rPr>
              <a:t> with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smallest cumulative cost </a:t>
            </a:r>
            <a:r>
              <a:rPr lang="en-GB" sz="2800" dirty="0" smtClean="0">
                <a:cs typeface="Courier New" panose="02070309020205020404" pitchFamily="49" charset="0"/>
              </a:rPr>
              <a:t>of travelling from start to this point (i.e. 0)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 smtClean="0">
                <a:cs typeface="Courier New" panose="02070309020205020404" pitchFamily="49" charset="0"/>
              </a:rPr>
              <a:t>Add current </a:t>
            </a:r>
            <a:r>
              <a:rPr lang="en-GB" sz="2800" dirty="0" err="1" smtClean="0">
                <a:cs typeface="Courier New" panose="02070309020205020404" pitchFamily="49" charset="0"/>
              </a:rPr>
              <a:t>vert</a:t>
            </a:r>
            <a:r>
              <a:rPr lang="en-GB" sz="2800" dirty="0" smtClean="0">
                <a:cs typeface="Courier New" panose="02070309020205020404" pitchFamily="49" charset="0"/>
              </a:rPr>
              <a:t> to “solved” list</a:t>
            </a:r>
          </a:p>
        </p:txBody>
      </p:sp>
    </p:spTree>
    <p:extLst>
      <p:ext uri="{BB962C8B-B14F-4D97-AF65-F5344CB8AC3E}">
        <p14:creationId xmlns:p14="http://schemas.microsoft.com/office/powerpoint/2010/main" val="17495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50" name="Picture 2" descr="dijkstra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4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4633485"/>
            <a:ext cx="8716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For all </a:t>
            </a:r>
            <a:r>
              <a:rPr lang="en-GB" sz="2800" dirty="0" err="1" smtClean="0">
                <a:cs typeface="Courier New" panose="02070309020205020404" pitchFamily="49" charset="0"/>
              </a:rPr>
              <a:t>verts</a:t>
            </a:r>
            <a:r>
              <a:rPr lang="en-GB" sz="2800" dirty="0" smtClean="0">
                <a:cs typeface="Courier New" panose="02070309020205020404" pitchFamily="49" charset="0"/>
              </a:rPr>
              <a:t> in solved list: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Find connected nodes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Calculate smallest cumulative cost of getting to them</a:t>
            </a:r>
          </a:p>
        </p:txBody>
      </p:sp>
    </p:spTree>
    <p:extLst>
      <p:ext uri="{BB962C8B-B14F-4D97-AF65-F5344CB8AC3E}">
        <p14:creationId xmlns:p14="http://schemas.microsoft.com/office/powerpoint/2010/main" val="9187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074" name="Picture 2" descr="dijkstra4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Choose node with smallest value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Add to solved list</a:t>
            </a:r>
          </a:p>
        </p:txBody>
      </p:sp>
    </p:spTree>
    <p:extLst>
      <p:ext uri="{BB962C8B-B14F-4D97-AF65-F5344CB8AC3E}">
        <p14:creationId xmlns:p14="http://schemas.microsoft.com/office/powerpoint/2010/main" val="26285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098" name="Picture 2" descr="dijkstra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4633485"/>
            <a:ext cx="8716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For all </a:t>
            </a:r>
            <a:r>
              <a:rPr lang="en-GB" sz="2800" dirty="0" err="1" smtClean="0">
                <a:cs typeface="Courier New" panose="02070309020205020404" pitchFamily="49" charset="0"/>
              </a:rPr>
              <a:t>verts</a:t>
            </a:r>
            <a:r>
              <a:rPr lang="en-GB" sz="2800" dirty="0" smtClean="0">
                <a:cs typeface="Courier New" panose="02070309020205020404" pitchFamily="49" charset="0"/>
              </a:rPr>
              <a:t> in solved list: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Find connected nodes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Calculate smallest cumulative cost of getting to them</a:t>
            </a:r>
          </a:p>
        </p:txBody>
      </p:sp>
    </p:spTree>
    <p:extLst>
      <p:ext uri="{BB962C8B-B14F-4D97-AF65-F5344CB8AC3E}">
        <p14:creationId xmlns:p14="http://schemas.microsoft.com/office/powerpoint/2010/main" val="39956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122" name="Picture 2" descr="dijkstra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Choose node with smallest value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Add to solved list</a:t>
            </a:r>
          </a:p>
        </p:txBody>
      </p:sp>
    </p:spTree>
    <p:extLst>
      <p:ext uri="{BB962C8B-B14F-4D97-AF65-F5344CB8AC3E}">
        <p14:creationId xmlns:p14="http://schemas.microsoft.com/office/powerpoint/2010/main" val="22500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6" name="Picture 2" descr="dijkstra7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5894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4633485"/>
            <a:ext cx="8716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For all </a:t>
            </a:r>
            <a:r>
              <a:rPr lang="en-GB" sz="2800" dirty="0" err="1" smtClean="0">
                <a:cs typeface="Courier New" panose="02070309020205020404" pitchFamily="49" charset="0"/>
              </a:rPr>
              <a:t>verts</a:t>
            </a:r>
            <a:r>
              <a:rPr lang="en-GB" sz="2800" dirty="0" smtClean="0">
                <a:cs typeface="Courier New" panose="02070309020205020404" pitchFamily="49" charset="0"/>
              </a:rPr>
              <a:t> in solved list: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Find connected nodes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Calculate smallest cumulative cost of getting to them</a:t>
            </a:r>
          </a:p>
        </p:txBody>
      </p:sp>
    </p:spTree>
    <p:extLst>
      <p:ext uri="{BB962C8B-B14F-4D97-AF65-F5344CB8AC3E}">
        <p14:creationId xmlns:p14="http://schemas.microsoft.com/office/powerpoint/2010/main" val="424710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Choose node with smallest value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Add to solved list</a:t>
            </a:r>
          </a:p>
        </p:txBody>
      </p:sp>
      <p:pic>
        <p:nvPicPr>
          <p:cNvPr id="7171" name="Picture 3" descr="dijkstra8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82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2161309" y="3181675"/>
            <a:ext cx="4821382" cy="46166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6858" y="6493987"/>
              <a:ext cx="384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  – 2013</a:t>
              </a:r>
              <a:endParaRPr lang="en-GB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Get from point A to point B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1141017" y="28725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375485" y="2950843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50389" y="2950843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01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51053E-6 L 0.62726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5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170" name="Picture 2" descr="dijkstra9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899" y="4633485"/>
            <a:ext cx="8716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For all </a:t>
            </a:r>
            <a:r>
              <a:rPr lang="en-GB" sz="2800" dirty="0" err="1" smtClean="0">
                <a:cs typeface="Courier New" panose="02070309020205020404" pitchFamily="49" charset="0"/>
              </a:rPr>
              <a:t>verts</a:t>
            </a:r>
            <a:r>
              <a:rPr lang="en-GB" sz="2800" dirty="0" smtClean="0">
                <a:cs typeface="Courier New" panose="02070309020205020404" pitchFamily="49" charset="0"/>
              </a:rPr>
              <a:t> in solved list: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Find connected nodes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Calculate smallest cumulative cost of getting to them</a:t>
            </a:r>
          </a:p>
        </p:txBody>
      </p:sp>
    </p:spTree>
    <p:extLst>
      <p:ext uri="{BB962C8B-B14F-4D97-AF65-F5344CB8AC3E}">
        <p14:creationId xmlns:p14="http://schemas.microsoft.com/office/powerpoint/2010/main" val="787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194" name="Picture 2" descr="dijkstra9a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Choose node with smallest value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Add to solved list</a:t>
            </a:r>
          </a:p>
        </p:txBody>
      </p:sp>
    </p:spTree>
    <p:extLst>
      <p:ext uri="{BB962C8B-B14F-4D97-AF65-F5344CB8AC3E}">
        <p14:creationId xmlns:p14="http://schemas.microsoft.com/office/powerpoint/2010/main" val="34666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9218" name="Picture 2" descr="dijkstra10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899" y="4633485"/>
            <a:ext cx="8716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For all </a:t>
            </a:r>
            <a:r>
              <a:rPr lang="en-GB" sz="2800" dirty="0" err="1" smtClean="0">
                <a:cs typeface="Courier New" panose="02070309020205020404" pitchFamily="49" charset="0"/>
              </a:rPr>
              <a:t>verts</a:t>
            </a:r>
            <a:r>
              <a:rPr lang="en-GB" sz="2800" dirty="0" smtClean="0">
                <a:cs typeface="Courier New" panose="02070309020205020404" pitchFamily="49" charset="0"/>
              </a:rPr>
              <a:t> in solved list: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Find connected nodes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GB" sz="2800" dirty="0" smtClean="0">
                <a:cs typeface="Courier New" panose="02070309020205020404" pitchFamily="49" charset="0"/>
              </a:rPr>
              <a:t>Calculate smallest cumulative cost of getting to them</a:t>
            </a:r>
          </a:p>
        </p:txBody>
      </p:sp>
    </p:spTree>
    <p:extLst>
      <p:ext uri="{BB962C8B-B14F-4D97-AF65-F5344CB8AC3E}">
        <p14:creationId xmlns:p14="http://schemas.microsoft.com/office/powerpoint/2010/main" val="7955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42" name="Picture 2" descr="dijkstra1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Choose node with smallest value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Add to solved list</a:t>
            </a:r>
          </a:p>
        </p:txBody>
      </p:sp>
    </p:spTree>
    <p:extLst>
      <p:ext uri="{BB962C8B-B14F-4D97-AF65-F5344CB8AC3E}">
        <p14:creationId xmlns:p14="http://schemas.microsoft.com/office/powerpoint/2010/main" val="363611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Solving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42" name="Picture 2" descr="dijkstra1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1656000"/>
            <a:ext cx="5021194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3899" y="4633485"/>
            <a:ext cx="871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Node == Target?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Return value (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12</a:t>
            </a:r>
            <a:r>
              <a:rPr lang="en-GB" sz="2800" dirty="0" smtClean="0">
                <a:cs typeface="Courier New" panose="02070309020205020404" pitchFamily="49" charset="0"/>
              </a:rPr>
              <a:t>) and end</a:t>
            </a:r>
          </a:p>
        </p:txBody>
      </p:sp>
    </p:spTree>
    <p:extLst>
      <p:ext uri="{BB962C8B-B14F-4D97-AF65-F5344CB8AC3E}">
        <p14:creationId xmlns:p14="http://schemas.microsoft.com/office/powerpoint/2010/main" val="19988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" y="2337042"/>
            <a:ext cx="7813964" cy="440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Travelling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647" y="1069299"/>
            <a:ext cx="8532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1) Estimate the distance between the start square and the goal square.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2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Travelling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074" name="Picture 2" descr="astar4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" y="2337042"/>
            <a:ext cx="7813964" cy="440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4647" y="1069299"/>
            <a:ext cx="8532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2) Explore the surrounding squares and find the one most likely to be on the shortest route.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tar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" y="2337042"/>
            <a:ext cx="7813964" cy="440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Travelling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647" y="1069299"/>
            <a:ext cx="853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3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) Move to that square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star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" y="2337042"/>
            <a:ext cx="7813964" cy="440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Travelling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647" y="1069299"/>
            <a:ext cx="8532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3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) Repeat (Explore, Move, Explore, Move) until we reach the goal square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7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Get from point A to point B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1141017" y="28725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375485" y="2950843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50389" y="2950843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7543" y="1948872"/>
            <a:ext cx="476742" cy="291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18" name="Rectangle 17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270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cs typeface="Courier New" panose="02070309020205020404" pitchFamily="49" charset="0"/>
              </a:rPr>
              <a:t>Only tells you cost of shortest path, doesn’t tell you the actual path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cs typeface="Courier New" panose="02070309020205020404" pitchFamily="49" charset="0"/>
              </a:rPr>
              <a:t>Only tells you cost of shortest path, doesn’t tell you the actual path –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cs typeface="Courier New" panose="02070309020205020404" pitchFamily="49" charset="0"/>
            </a:endParaRPr>
          </a:p>
          <a:p>
            <a:pPr lvl="1"/>
            <a:r>
              <a:rPr lang="en-GB" sz="2800" dirty="0" smtClean="0">
                <a:cs typeface="Courier New" panose="02070309020205020404" pitchFamily="49" charset="0"/>
              </a:rPr>
              <a:t>Solve by: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cs typeface="Courier New" panose="02070309020205020404" pitchFamily="49" charset="0"/>
              </a:rPr>
              <a:t>storing the ID of previous node to label.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cs typeface="Courier New" panose="02070309020205020404" pitchFamily="49" charset="0"/>
              </a:rPr>
              <a:t>create a linked list of nodes from target back to start.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cs typeface="Courier New" panose="02070309020205020404" pitchFamily="49" charset="0"/>
              </a:rPr>
              <a:t>walk it in reverse to travel from start to target.</a:t>
            </a:r>
            <a:endParaRPr lang="en-GB" sz="2800" dirty="0"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GB" sz="2800" dirty="0" smtClean="0">
                <a:cs typeface="Courier New" panose="02070309020205020404" pitchFamily="49" charset="0"/>
              </a:rPr>
              <a:t>Travel to Target node is random – you could walk to EVERY node before stumbling upon the Target node.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3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GB" sz="2800" dirty="0" smtClean="0">
                <a:cs typeface="Courier New" panose="02070309020205020404" pitchFamily="49" charset="0"/>
              </a:rPr>
              <a:t>Travel to Target node is random – you could walk to EVERY node before stumbling upon the Target node.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cs typeface="Courier New" panose="02070309020205020404" pitchFamily="49" charset="0"/>
            </a:endParaRPr>
          </a:p>
          <a:p>
            <a:pPr lvl="1"/>
            <a:r>
              <a:rPr lang="en-GB" sz="2800" dirty="0">
                <a:cs typeface="Courier New" panose="02070309020205020404" pitchFamily="49" charset="0"/>
              </a:rPr>
              <a:t>Solve by:</a:t>
            </a:r>
          </a:p>
          <a:p>
            <a:pPr lvl="2"/>
            <a:r>
              <a:rPr lang="en-GB" sz="2800" dirty="0" smtClean="0">
                <a:cs typeface="Courier New" panose="02070309020205020404" pitchFamily="49" charset="0"/>
              </a:rPr>
              <a:t>Using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Heuristics</a:t>
            </a:r>
            <a:r>
              <a:rPr lang="en-GB" sz="2800" dirty="0" smtClean="0">
                <a:cs typeface="Courier New" panose="02070309020205020404" pitchFamily="49" charset="0"/>
              </a:rPr>
              <a:t> to “pull” node searching towards the target.</a:t>
            </a:r>
            <a:endParaRPr lang="en-GB" sz="2800" dirty="0"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17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GB" sz="2800" dirty="0" smtClean="0">
                <a:cs typeface="Courier New" panose="02070309020205020404" pitchFamily="49" charset="0"/>
              </a:rPr>
              <a:t>Travel to Target node is random – you could walk to EVERY node before stumbling upon the Target node.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cs typeface="Courier New" panose="02070309020205020404" pitchFamily="49" charset="0"/>
            </a:endParaRPr>
          </a:p>
          <a:p>
            <a:pPr lvl="1"/>
            <a:r>
              <a:rPr lang="en-GB" sz="2800" dirty="0">
                <a:cs typeface="Courier New" panose="02070309020205020404" pitchFamily="49" charset="0"/>
              </a:rPr>
              <a:t>Solve by:</a:t>
            </a:r>
          </a:p>
          <a:p>
            <a:pPr lvl="2"/>
            <a:r>
              <a:rPr lang="en-GB" sz="2800" dirty="0" smtClean="0">
                <a:cs typeface="Courier New" panose="02070309020205020404" pitchFamily="49" charset="0"/>
              </a:rPr>
              <a:t>Using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Heuristics</a:t>
            </a:r>
            <a:r>
              <a:rPr lang="en-GB" sz="2800" dirty="0" smtClean="0">
                <a:cs typeface="Courier New" panose="02070309020205020404" pitchFamily="49" charset="0"/>
              </a:rPr>
              <a:t> to “pull” node searching towards the target.</a:t>
            </a:r>
          </a:p>
          <a:p>
            <a:endParaRPr lang="en-GB" sz="2800" dirty="0" smtClean="0">
              <a:cs typeface="Courier New" panose="02070309020205020404" pitchFamily="49" charset="0"/>
            </a:endParaRPr>
          </a:p>
          <a:p>
            <a:pPr algn="ctr"/>
            <a:r>
              <a:rPr lang="en-GB" sz="2000" dirty="0" smtClean="0">
                <a:cs typeface="Courier New" panose="02070309020205020404" pitchFamily="49" charset="0"/>
              </a:rPr>
              <a:t>Heuristics = “to learn by evaluation, experimentation, trial-and-error”</a:t>
            </a:r>
            <a:endParaRPr lang="en-GB" sz="2800" dirty="0"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8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What if the shortest route isn’t the most suitable route?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9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What if the shortest route isn’t the most suitable route?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cs typeface="Courier New" panose="02070309020205020404" pitchFamily="49" charset="0"/>
            </a:endParaRPr>
          </a:p>
          <a:p>
            <a:pPr lvl="1"/>
            <a:r>
              <a:rPr lang="en-GB" sz="2800" dirty="0" smtClean="0">
                <a:cs typeface="Courier New" panose="02070309020205020404" pitchFamily="49" charset="0"/>
              </a:rPr>
              <a:t>Also solve </a:t>
            </a:r>
            <a:r>
              <a:rPr lang="en-GB" sz="2800" dirty="0">
                <a:cs typeface="Courier New" panose="02070309020205020404" pitchFamily="49" charset="0"/>
              </a:rPr>
              <a:t>by:</a:t>
            </a:r>
          </a:p>
          <a:p>
            <a:pPr lvl="2"/>
            <a:r>
              <a:rPr lang="en-GB" sz="2800" dirty="0" smtClean="0">
                <a:cs typeface="Courier New" panose="02070309020205020404" pitchFamily="49" charset="0"/>
              </a:rPr>
              <a:t>Using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Heuristics</a:t>
            </a:r>
            <a:r>
              <a:rPr lang="en-GB" sz="2800" dirty="0" smtClean="0">
                <a:cs typeface="Courier New" panose="02070309020205020404" pitchFamily="49" charset="0"/>
              </a:rPr>
              <a:t> to avoid undesirable nodes or be attracted towards desirable ones.</a:t>
            </a:r>
            <a:endParaRPr lang="en-GB" sz="2800" dirty="0"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1" y="1749374"/>
            <a:ext cx="86228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Shortcomings of </a:t>
            </a:r>
          </a:p>
          <a:p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Algorithm: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GB" sz="2800" dirty="0" smtClean="0">
                <a:cs typeface="Courier New" panose="02070309020205020404" pitchFamily="49" charset="0"/>
              </a:rPr>
              <a:t>What if the shortest route isn’t the most suitable route?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cs typeface="Courier New" panose="02070309020205020404" pitchFamily="49" charset="0"/>
            </a:endParaRPr>
          </a:p>
          <a:p>
            <a:pPr lvl="1"/>
            <a:r>
              <a:rPr lang="en-GB" sz="2800" dirty="0" smtClean="0">
                <a:cs typeface="Courier New" panose="02070309020205020404" pitchFamily="49" charset="0"/>
              </a:rPr>
              <a:t>Also solve </a:t>
            </a:r>
            <a:r>
              <a:rPr lang="en-GB" sz="2800" dirty="0">
                <a:cs typeface="Courier New" panose="02070309020205020404" pitchFamily="49" charset="0"/>
              </a:rPr>
              <a:t>by:</a:t>
            </a:r>
          </a:p>
          <a:p>
            <a:pPr lvl="2"/>
            <a:r>
              <a:rPr lang="en-GB" sz="2800" dirty="0" smtClean="0">
                <a:cs typeface="Courier New" panose="02070309020205020404" pitchFamily="49" charset="0"/>
              </a:rPr>
              <a:t>Using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Heuristics</a:t>
            </a:r>
            <a:r>
              <a:rPr lang="en-GB" sz="2800" dirty="0" smtClean="0">
                <a:cs typeface="Courier New" panose="02070309020205020404" pitchFamily="49" charset="0"/>
              </a:rPr>
              <a:t> to avoid undesirable nodes or be attracted towards desirable ones.</a:t>
            </a:r>
            <a:endParaRPr lang="en-GB" sz="2800" dirty="0">
              <a:cs typeface="Courier New" panose="02070309020205020404" pitchFamily="49" charset="0"/>
            </a:endParaRPr>
          </a:p>
          <a:p>
            <a:endParaRPr lang="en-GB" sz="2800" dirty="0">
              <a:cs typeface="Courier New" panose="02070309020205020404" pitchFamily="49" charset="0"/>
            </a:endParaRPr>
          </a:p>
          <a:p>
            <a:pPr algn="ctr"/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A*</a:t>
            </a:r>
            <a:r>
              <a:rPr lang="en-GB" sz="2800" dirty="0" smtClean="0">
                <a:cs typeface="Courier New" panose="02070309020205020404" pitchFamily="49" charset="0"/>
              </a:rPr>
              <a:t> = </a:t>
            </a:r>
            <a:r>
              <a:rPr lang="en-GB" sz="2800" dirty="0" err="1" smtClean="0">
                <a:cs typeface="Courier New" panose="02070309020205020404" pitchFamily="49" charset="0"/>
              </a:rPr>
              <a:t>Dijkstra’s</a:t>
            </a:r>
            <a:r>
              <a:rPr lang="en-GB" sz="2800" dirty="0" smtClean="0">
                <a:cs typeface="Courier New" panose="02070309020205020404" pitchFamily="49" charset="0"/>
              </a:rPr>
              <a:t> Algorithm + linked lists + Heuristics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Algorithm vs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3" descr="dijkstra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84" y="950015"/>
            <a:ext cx="3240825" cy="16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4039" y="1027191"/>
            <a:ext cx="86228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A* Algorithm based on the equation: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algn="ctr"/>
            <a:r>
              <a:rPr lang="en-GB" sz="4800" dirty="0" smtClean="0">
                <a:solidFill>
                  <a:schemeClr val="accent3"/>
                </a:solidFill>
                <a:cs typeface="Courier New" panose="02070309020205020404" pitchFamily="49" charset="0"/>
              </a:rPr>
              <a:t>F</a:t>
            </a:r>
            <a:r>
              <a:rPr lang="en-GB" sz="4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= </a:t>
            </a:r>
            <a:r>
              <a:rPr lang="en-GB" sz="4800" dirty="0" smtClean="0">
                <a:solidFill>
                  <a:schemeClr val="accent2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G</a:t>
            </a:r>
            <a:r>
              <a:rPr lang="en-GB" sz="4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+ </a:t>
            </a:r>
            <a:r>
              <a:rPr lang="en-GB" sz="4800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H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where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the Cost of Movement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565" y="3786200"/>
            <a:ext cx="710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F =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G = 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H =</a:t>
            </a:r>
            <a:endParaRPr lang="en-GB" sz="2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1627" y="3783760"/>
            <a:ext cx="76420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Total Cost of Moving from Target to Goal via </a:t>
            </a:r>
          </a:p>
          <a:p>
            <a:pPr lvl="1"/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Current Square.</a:t>
            </a:r>
          </a:p>
          <a:p>
            <a:r>
              <a:rPr lang="en-GB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Accumulated cost of moving from Target to Current </a:t>
            </a:r>
          </a:p>
          <a:p>
            <a:pPr lvl="1"/>
            <a:r>
              <a:rPr lang="en-GB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Square</a:t>
            </a:r>
          </a:p>
          <a:p>
            <a:r>
              <a:rPr lang="en-GB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Estimated cost of moving from Current Square to </a:t>
            </a:r>
          </a:p>
          <a:p>
            <a:pPr lvl="1"/>
            <a:r>
              <a:rPr lang="en-GB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Courier New" panose="02070309020205020404" pitchFamily="49" charset="0"/>
              </a:rPr>
              <a:t>Target Square (known as the Heuristic)</a:t>
            </a:r>
            <a:endParaRPr lang="en-GB" sz="2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G (cost of movement)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039" y="1027191"/>
            <a:ext cx="8622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Remember: KEEP IT SIMPLE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cs typeface="Courier New" panose="02070309020205020404" pitchFamily="49" charset="0"/>
              </a:rPr>
              <a:t>Lets say cost of moving in Cardinal Directions (N, S , E, W) costs 10 points:</a:t>
            </a:r>
          </a:p>
        </p:txBody>
      </p:sp>
      <p:pic>
        <p:nvPicPr>
          <p:cNvPr id="6146" name="Picture 2" descr="astar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53" y="2913929"/>
            <a:ext cx="3597564" cy="359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7235" y="435876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89416" y="435876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8451" y="304258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9215" y="574421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 rot="19159193">
            <a:off x="4225243" y="4410935"/>
            <a:ext cx="3635500" cy="46166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2276106">
            <a:off x="1267478" y="4448423"/>
            <a:ext cx="3953868" cy="46166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Get from point A to point B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1141017" y="28725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375485" y="2950843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50389" y="2950843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7543" y="1948872"/>
            <a:ext cx="476742" cy="291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15" name="Rectangle 1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81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20842E-6 L 0.31927 0.34583 L 0.63038 -0.00139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G (cost of movement)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039" y="1027191"/>
            <a:ext cx="8622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Remember: KEEP IT SIMPLE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cs typeface="Courier New" panose="02070309020205020404" pitchFamily="49" charset="0"/>
              </a:rPr>
              <a:t>Lets allow our character to move diagonally too. We want to maintain the cost ratio for moving diagonally, though.</a:t>
            </a:r>
          </a:p>
        </p:txBody>
      </p:sp>
      <p:pic>
        <p:nvPicPr>
          <p:cNvPr id="6146" name="Picture 2" descr="astar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6" y="2971728"/>
            <a:ext cx="3597564" cy="359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5018" y="4416567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7199" y="4416567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6234" y="3100383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6998" y="5802017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pic>
        <p:nvPicPr>
          <p:cNvPr id="6147" name="Picture 3" descr="astar2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75" y="4186358"/>
            <a:ext cx="10191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72000" y="4099740"/>
            <a:ext cx="2227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h²</a:t>
            </a:r>
            <a:r>
              <a:rPr lang="en-GB" alt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= </a:t>
            </a:r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a² + </a:t>
            </a:r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b² </a:t>
            </a:r>
          </a:p>
          <a:p>
            <a:pPr lvl="0"/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where </a:t>
            </a:r>
          </a:p>
          <a:p>
            <a:pPr lvl="0"/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 = 10, b = 10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555473" y="5452076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h = √(10² + 10²) </a:t>
            </a:r>
            <a:endParaRPr lang="en-GB" altLang="en-US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/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  = </a:t>
            </a:r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√</a:t>
            </a:r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200</a:t>
            </a:r>
            <a:endParaRPr lang="en-GB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47" y="5454744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h = 14.14, </a:t>
            </a:r>
            <a:endParaRPr lang="en-GB" altLang="en-US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/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rounded </a:t>
            </a:r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down to 14 </a:t>
            </a:r>
          </a:p>
          <a:p>
            <a:pPr lvl="0"/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for </a:t>
            </a:r>
            <a:r>
              <a:rPr lang="en-GB" alt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simplicity’s sake</a:t>
            </a:r>
            <a:r>
              <a:rPr lang="en-GB" alt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0" y="3401292"/>
            <a:ext cx="416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using Pythagoras’ </a:t>
            </a:r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theorum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:</a:t>
            </a:r>
            <a:endParaRPr lang="en-GB" sz="280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G (cost of movement)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039" y="1027191"/>
            <a:ext cx="8622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Remember: KEEP IT SIMPLE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cs typeface="Courier New" panose="02070309020205020404" pitchFamily="49" charset="0"/>
              </a:rPr>
              <a:t>So moving in Diagonals costs 14 points:</a:t>
            </a:r>
          </a:p>
        </p:txBody>
      </p:sp>
      <p:pic>
        <p:nvPicPr>
          <p:cNvPr id="6146" name="Picture 2" descr="astar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53" y="2913929"/>
            <a:ext cx="3597564" cy="359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7235" y="435876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3306" y="435797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8451" y="318588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9215" y="560039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10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8762" y="318588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14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3307" y="318588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14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3307" y="560119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14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38762" y="560119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14</a:t>
            </a:r>
            <a:endParaRPr lang="en-GB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3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H 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(Estimated </a:t>
            </a:r>
            <a:r>
              <a:rPr lang="en-GB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ost to Target)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039" y="1027191"/>
            <a:ext cx="8715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The Manhattan Method: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lvl="1"/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The sum of the difference between the x and y position of the current square and the target square: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cs typeface="Courier New" panose="02070309020205020404" pitchFamily="49" charset="0"/>
              </a:rPr>
              <a:t>e.g.  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abs( </a:t>
            </a:r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current.x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– </a:t>
            </a:r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target.x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) + abs(</a:t>
            </a:r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current.y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–</a:t>
            </a:r>
            <a:r>
              <a:rPr lang="en-GB" sz="2800" dirty="0" err="1" smtClean="0">
                <a:solidFill>
                  <a:srgbClr val="FFFF00"/>
                </a:solidFill>
                <a:cs typeface="Courier New" panose="02070309020205020404" pitchFamily="49" charset="0"/>
              </a:rPr>
              <a:t>target.y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)</a:t>
            </a:r>
          </a:p>
          <a:p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Keep it simple, so: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cs typeface="Courier New" panose="02070309020205020404" pitchFamily="49" charset="0"/>
              </a:rPr>
              <a:t>Ignore diagonals – North, South, East and West only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cs typeface="Courier New" panose="02070309020205020404" pitchFamily="49" charset="0"/>
              </a:rPr>
              <a:t>Ignore obstacles – “as the crow flies” 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cs typeface="Courier New" panose="02070309020205020404" pitchFamily="49" charset="0"/>
              </a:rPr>
              <a:t>Use same movement </a:t>
            </a:r>
            <a:r>
              <a:rPr lang="en-GB" sz="2800" dirty="0" smtClean="0">
                <a:cs typeface="Courier New" panose="02070309020205020404" pitchFamily="49" charset="0"/>
              </a:rPr>
              <a:t>cost</a:t>
            </a:r>
            <a:r>
              <a:rPr lang="en-GB" sz="2800" dirty="0">
                <a:cs typeface="Courier New" panose="02070309020205020404" pitchFamily="49" charset="0"/>
              </a:rPr>
              <a:t> </a:t>
            </a:r>
            <a:r>
              <a:rPr lang="en-GB" sz="2800" dirty="0" smtClean="0">
                <a:cs typeface="Courier New" panose="02070309020205020404" pitchFamily="49" charset="0"/>
              </a:rPr>
              <a:t>as G: 10 points per square move</a:t>
            </a:r>
            <a:endParaRPr lang="en-GB" sz="28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3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H (Estimate cost to Target)</a:t>
            </a:r>
          </a:p>
        </p:txBody>
      </p:sp>
      <p:pic>
        <p:nvPicPr>
          <p:cNvPr id="4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53" y="1198084"/>
            <a:ext cx="5739735" cy="323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79856" y="128414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A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9492" y="311150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B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7928" y="381520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C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383" y="4592427"/>
            <a:ext cx="8715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Let’s calculate the H-Values for squares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A, B </a:t>
            </a:r>
            <a:r>
              <a:rPr lang="en-GB" sz="2800" dirty="0" smtClean="0">
                <a:cs typeface="Courier New" panose="02070309020205020404" pitchFamily="49" charset="0"/>
              </a:rPr>
              <a:t>and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C</a:t>
            </a:r>
            <a:r>
              <a:rPr lang="en-GB" sz="2800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GB" sz="2800" dirty="0" smtClean="0">
                <a:cs typeface="Courier New" panose="02070309020205020404" pitchFamily="49" charset="0"/>
              </a:rPr>
              <a:t>using the Manhattan Method and our travelling costs...</a:t>
            </a:r>
          </a:p>
        </p:txBody>
      </p:sp>
    </p:spTree>
    <p:extLst>
      <p:ext uri="{BB962C8B-B14F-4D97-AF65-F5344CB8AC3E}">
        <p14:creationId xmlns:p14="http://schemas.microsoft.com/office/powerpoint/2010/main" val="38902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H (Estimate cost to Target)</a:t>
            </a:r>
          </a:p>
        </p:txBody>
      </p:sp>
      <p:pic>
        <p:nvPicPr>
          <p:cNvPr id="4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53" y="1198084"/>
            <a:ext cx="5739735" cy="323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79856" y="128414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A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9492" y="311150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B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7928" y="381520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C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383" y="4592427"/>
            <a:ext cx="871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Calculating H value for A: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30440"/>
              </p:ext>
            </p:extLst>
          </p:nvPr>
        </p:nvGraphicFramePr>
        <p:xfrm>
          <a:off x="1524000" y="5363557"/>
          <a:ext cx="6096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A.x</a:t>
                      </a:r>
                      <a:r>
                        <a:rPr lang="en-GB" dirty="0" smtClean="0"/>
                        <a:t> = </a:t>
                      </a:r>
                      <a:r>
                        <a:rPr lang="en-GB" dirty="0" err="1" smtClean="0"/>
                        <a:t>T.x</a:t>
                      </a:r>
                      <a:r>
                        <a:rPr lang="en-GB" dirty="0" smtClean="0"/>
                        <a:t> -1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A.y</a:t>
                      </a:r>
                      <a:r>
                        <a:rPr lang="en-GB" dirty="0" smtClean="0"/>
                        <a:t> = </a:t>
                      </a:r>
                      <a:r>
                        <a:rPr lang="en-GB" dirty="0" err="1" smtClean="0"/>
                        <a:t>T.y</a:t>
                      </a:r>
                      <a:r>
                        <a:rPr lang="en-GB" dirty="0" smtClean="0"/>
                        <a:t> - 2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offset = abs(-1) =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offset = abs(-2) =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(1 + 2)</a:t>
                      </a:r>
                      <a:r>
                        <a:rPr lang="en-GB" baseline="0" dirty="0" smtClean="0"/>
                        <a:t> * 10 = 30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0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H (Estimate cost to Target)</a:t>
            </a:r>
          </a:p>
        </p:txBody>
      </p:sp>
      <p:pic>
        <p:nvPicPr>
          <p:cNvPr id="4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53" y="1198084"/>
            <a:ext cx="5739735" cy="323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79856" y="128414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A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9492" y="311150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B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7928" y="381520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C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383" y="4592427"/>
            <a:ext cx="871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Calculating H value for B: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553840"/>
              </p:ext>
            </p:extLst>
          </p:nvPr>
        </p:nvGraphicFramePr>
        <p:xfrm>
          <a:off x="1524000" y="5363557"/>
          <a:ext cx="6096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A.x</a:t>
                      </a:r>
                      <a:r>
                        <a:rPr lang="en-GB" dirty="0" smtClean="0"/>
                        <a:t> = </a:t>
                      </a:r>
                      <a:r>
                        <a:rPr lang="en-GB" dirty="0" err="1" smtClean="0"/>
                        <a:t>T.x</a:t>
                      </a:r>
                      <a:r>
                        <a:rPr lang="en-GB" dirty="0" smtClean="0"/>
                        <a:t> -4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A.y</a:t>
                      </a:r>
                      <a:r>
                        <a:rPr lang="en-GB" dirty="0" smtClean="0"/>
                        <a:t> = </a:t>
                      </a:r>
                      <a:r>
                        <a:rPr lang="en-GB" dirty="0" err="1" smtClean="0"/>
                        <a:t>T.y</a:t>
                      </a:r>
                      <a:r>
                        <a:rPr lang="en-GB" dirty="0" smtClean="0"/>
                        <a:t> + 1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offset = abs(-4) = 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offset = abs(1) =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(4 + 1)</a:t>
                      </a:r>
                      <a:r>
                        <a:rPr lang="en-GB" baseline="0" dirty="0" smtClean="0"/>
                        <a:t> * 10 = 50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7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Calculating H (Estimate cost to Target)</a:t>
            </a:r>
          </a:p>
        </p:txBody>
      </p:sp>
      <p:pic>
        <p:nvPicPr>
          <p:cNvPr id="4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53" y="1198084"/>
            <a:ext cx="5739735" cy="323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79856" y="128414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A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9492" y="311150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B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7928" y="381520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</a:rPr>
              <a:t>C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383" y="4592427"/>
            <a:ext cx="871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Calculating H value for C: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8975"/>
              </p:ext>
            </p:extLst>
          </p:nvPr>
        </p:nvGraphicFramePr>
        <p:xfrm>
          <a:off x="1524000" y="5363557"/>
          <a:ext cx="6096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A.x</a:t>
                      </a:r>
                      <a:r>
                        <a:rPr lang="en-GB" dirty="0" smtClean="0"/>
                        <a:t> = </a:t>
                      </a:r>
                      <a:r>
                        <a:rPr lang="en-GB" dirty="0" err="1" smtClean="0"/>
                        <a:t>T.x</a:t>
                      </a:r>
                      <a:r>
                        <a:rPr lang="en-GB" dirty="0" smtClean="0"/>
                        <a:t> -0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A.y</a:t>
                      </a:r>
                      <a:r>
                        <a:rPr lang="en-GB" dirty="0" smtClean="0"/>
                        <a:t> = </a:t>
                      </a:r>
                      <a:r>
                        <a:rPr lang="en-GB" dirty="0" err="1" smtClean="0"/>
                        <a:t>T.y</a:t>
                      </a:r>
                      <a:r>
                        <a:rPr lang="en-GB" dirty="0" smtClean="0"/>
                        <a:t> + 2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offset = abs(0) = 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offset = abs(2) =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(0 + 2)</a:t>
                      </a:r>
                      <a:r>
                        <a:rPr lang="en-GB" baseline="0" dirty="0" smtClean="0"/>
                        <a:t> * 10 = 20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Storing (and discarding) path squares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039" y="1165736"/>
            <a:ext cx="8715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To keep track of the paths we are taking, we need 2 lists to store the squares we encounter.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4039" y="2398790"/>
            <a:ext cx="8715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The Open List</a:t>
            </a:r>
          </a:p>
          <a:p>
            <a:r>
              <a:rPr lang="en-GB" sz="2800" dirty="0" smtClean="0">
                <a:cs typeface="Courier New" panose="02070309020205020404" pitchFamily="49" charset="0"/>
              </a:rPr>
              <a:t>Stores squares that we have already encountered and calculated their G-score.</a:t>
            </a:r>
          </a:p>
          <a:p>
            <a:endParaRPr lang="en-GB" sz="2800" dirty="0"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The Closed List</a:t>
            </a:r>
          </a:p>
          <a:p>
            <a:r>
              <a:rPr lang="en-GB" sz="2800" dirty="0" smtClean="0">
                <a:cs typeface="Courier New" panose="02070309020205020404" pitchFamily="49" charset="0"/>
              </a:rPr>
              <a:t>Stores squares that will not be considered again (either we have occupied them already or we couldn’t get to them)</a:t>
            </a:r>
          </a:p>
        </p:txBody>
      </p:sp>
    </p:spTree>
    <p:extLst>
      <p:ext uri="{BB962C8B-B14F-4D97-AF65-F5344CB8AC3E}">
        <p14:creationId xmlns:p14="http://schemas.microsoft.com/office/powerpoint/2010/main" val="34485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Storing (and discarding) path squares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039" y="1165736"/>
            <a:ext cx="8715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cs typeface="Courier New" panose="02070309020205020404" pitchFamily="49" charset="0"/>
              </a:rPr>
              <a:t>The data we need to store on each square is:</a:t>
            </a:r>
          </a:p>
          <a:p>
            <a:endParaRPr lang="en-GB" sz="2800" dirty="0"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F-Score: </a:t>
            </a:r>
          </a:p>
          <a:p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Estimated </a:t>
            </a:r>
            <a:r>
              <a:rPr lang="en-GB" sz="2800" dirty="0">
                <a:solidFill>
                  <a:srgbClr val="92D050"/>
                </a:solidFill>
                <a:cs typeface="Courier New" panose="02070309020205020404" pitchFamily="49" charset="0"/>
              </a:rPr>
              <a:t>Total Cost of Moving from Target to </a:t>
            </a:r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Goal via </a:t>
            </a:r>
            <a:r>
              <a:rPr lang="en-GB" sz="2800" dirty="0">
                <a:solidFill>
                  <a:srgbClr val="92D050"/>
                </a:solidFill>
                <a:cs typeface="Courier New" panose="02070309020205020404" pitchFamily="49" charset="0"/>
              </a:rPr>
              <a:t>Current Square.</a:t>
            </a:r>
          </a:p>
          <a:p>
            <a:endParaRPr lang="en-GB" sz="2800" dirty="0" smtClean="0"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Parent Square:</a:t>
            </a:r>
          </a:p>
          <a:p>
            <a:r>
              <a:rPr lang="en-GB" sz="2800" dirty="0" smtClean="0">
                <a:cs typeface="Courier New" panose="02070309020205020404" pitchFamily="49" charset="0"/>
              </a:rPr>
              <a:t>The square we moved to get to this square. Needed to trace a path BACK from the target to the start square. </a:t>
            </a:r>
          </a:p>
          <a:p>
            <a:endParaRPr lang="en-GB" sz="2800" dirty="0" smtClean="0">
              <a:cs typeface="Courier New" panose="02070309020205020404" pitchFamily="49" charset="0"/>
            </a:endParaRPr>
          </a:p>
          <a:p>
            <a:r>
              <a:rPr lang="en-GB" sz="2800" dirty="0" smtClean="0">
                <a:cs typeface="Courier New" panose="02070309020205020404" pitchFamily="49" charset="0"/>
              </a:rPr>
              <a:t>Reversed, this path gives us the optimal route from the start square to the target square.</a:t>
            </a:r>
            <a:endParaRPr lang="en-GB" sz="28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7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pic>
        <p:nvPicPr>
          <p:cNvPr id="6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54424"/>
            <a:ext cx="6480376" cy="364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4383" y="4292244"/>
            <a:ext cx="8715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Select Start Square </a:t>
            </a:r>
            <a:r>
              <a:rPr lang="en-GB" sz="2800" dirty="0" smtClean="0">
                <a:cs typeface="Courier New" panose="02070309020205020404" pitchFamily="49" charset="0"/>
              </a:rPr>
              <a:t>(B3)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Give it a </a:t>
            </a:r>
            <a:r>
              <a:rPr lang="en-GB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G-score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of 0 (as we haven’t moved anywhere)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Set its </a:t>
            </a:r>
            <a:r>
              <a:rPr lang="en-GB" sz="2800" dirty="0" smtClean="0">
                <a:solidFill>
                  <a:schemeClr val="tx1">
                    <a:lumMod val="95000"/>
                  </a:schemeClr>
                </a:solidFill>
                <a:cs typeface="Courier New" panose="02070309020205020404" pitchFamily="49" charset="0"/>
              </a:rPr>
              <a:t>Parent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to NULL (indicating it’s the start square)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Put it on the closed list (we won’t need to recalculated it again)</a:t>
            </a:r>
          </a:p>
          <a:p>
            <a:endParaRPr lang="en-GB" sz="2800" dirty="0" smtClean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4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Get from point A to point B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413490" y="1144069"/>
            <a:ext cx="540000" cy="523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94977" y="1144069"/>
            <a:ext cx="3770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99899" y="5158662"/>
            <a:ext cx="3642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endParaRPr 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 rot="20369517">
            <a:off x="4225617" y="1596756"/>
            <a:ext cx="476742" cy="291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 rot="14759904">
            <a:off x="5771399" y="3784599"/>
            <a:ext cx="476742" cy="291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956707" y="4867563"/>
            <a:ext cx="476742" cy="75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2031364">
            <a:off x="6586598" y="1103745"/>
            <a:ext cx="476742" cy="291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 rot="574289">
            <a:off x="5270474" y="1214873"/>
            <a:ext cx="476742" cy="905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 rot="3798778">
            <a:off x="2702095" y="3157114"/>
            <a:ext cx="476742" cy="1760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 rot="6709468">
            <a:off x="782433" y="1821319"/>
            <a:ext cx="476742" cy="1466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 rot="4594389">
            <a:off x="2250233" y="400986"/>
            <a:ext cx="476742" cy="182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 rot="431438">
            <a:off x="364156" y="3731052"/>
            <a:ext cx="476742" cy="182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 rot="431438">
            <a:off x="2524150" y="2372199"/>
            <a:ext cx="476742" cy="597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 rot="19831376">
            <a:off x="1443200" y="4535266"/>
            <a:ext cx="476742" cy="1291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 rot="632239">
            <a:off x="8007137" y="2551921"/>
            <a:ext cx="476742" cy="1291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24" name="Rectangle 23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133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pic>
        <p:nvPicPr>
          <p:cNvPr id="6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54424"/>
            <a:ext cx="6480376" cy="364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pic>
        <p:nvPicPr>
          <p:cNvPr id="6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54424"/>
            <a:ext cx="6480376" cy="364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4382" y="4292244"/>
            <a:ext cx="90035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(B3)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, check each adjacent squares and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If square cannot be reached, add to closed list and ignore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Calculate G score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Add square to open list if not already in list OR compare new </a:t>
            </a:r>
            <a:r>
              <a:rPr lang="en-GB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G-score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to old. If new score is lower, update score and set </a:t>
            </a:r>
            <a:r>
              <a:rPr lang="en-GB" sz="2800" dirty="0">
                <a:cs typeface="Courier New" panose="02070309020205020404" pitchFamily="49" charset="0"/>
              </a:rPr>
              <a:t>Parent 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to Current Position </a:t>
            </a:r>
            <a:r>
              <a:rPr lang="en-GB" sz="2800" dirty="0">
                <a:cs typeface="Courier New" panose="02070309020205020404" pitchFamily="49" charset="0"/>
              </a:rPr>
              <a:t>(B3</a:t>
            </a:r>
            <a:r>
              <a:rPr lang="en-GB" sz="2800" dirty="0" smtClean="0">
                <a:cs typeface="Courier New" panose="02070309020205020404" pitchFamily="49" charset="0"/>
              </a:rPr>
              <a:t>)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else do nothing.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 smtClean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2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star4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56503"/>
            <a:ext cx="6480376" cy="364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C3, A4, B4, C4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6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star4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56503"/>
            <a:ext cx="6480376" cy="364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4382" y="4292244"/>
            <a:ext cx="7978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(B3)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Choose the square in the open list with the lowest F-score and move to it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C3, A4, B4, C4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3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star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7267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C3, A4, B4, C4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9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star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7267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14382" y="4292244"/>
            <a:ext cx="7978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(C3)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Remove Current Position </a:t>
            </a:r>
            <a:r>
              <a:rPr lang="en-GB" sz="2800" dirty="0" smtClean="0">
                <a:cs typeface="Courier New" panose="02070309020205020404" pitchFamily="49" charset="0"/>
              </a:rPr>
              <a:t>(C3)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the Open list and add to the closed list.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star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7267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14382" y="4292244"/>
            <a:ext cx="93729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(C3)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, check each adjacent squares and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If square cannot be reached, add to closed list and ignore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Calculate G score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Add square to open list if not already in list OR compare new 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G-score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 to old. If new score is lower, update score and set </a:t>
            </a:r>
            <a:r>
              <a:rPr lang="en-GB" sz="2800" dirty="0">
                <a:cs typeface="Courier New" panose="02070309020205020404" pitchFamily="49" charset="0"/>
              </a:rPr>
              <a:t>Parent 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to Current Position </a:t>
            </a:r>
            <a:r>
              <a:rPr lang="en-GB" sz="2800" dirty="0" smtClean="0">
                <a:cs typeface="Courier New" panose="02070309020205020404" pitchFamily="49" charset="0"/>
              </a:rPr>
              <a:t>(C3</a:t>
            </a:r>
            <a:r>
              <a:rPr lang="en-GB" sz="2800" dirty="0">
                <a:cs typeface="Courier New" panose="02070309020205020404" pitchFamily="49" charset="0"/>
              </a:rPr>
              <a:t>) 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else do nothing.</a:t>
            </a:r>
          </a:p>
          <a:p>
            <a:endParaRPr lang="en-GB" sz="280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star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7267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D3, D4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4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star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7267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D3, D4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14382" y="4292244"/>
            <a:ext cx="7978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(C3)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Choose the square in the open list with the lowest F-score and move to it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7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star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5188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D3, D4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pic>
        <p:nvPicPr>
          <p:cNvPr id="2" name="RTS_A_Pathfinding_with_squa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9" y="637309"/>
            <a:ext cx="9140921" cy="5141768"/>
          </a:xfrm>
          <a:prstGeom prst="rect">
            <a:avLst/>
          </a:prstGeom>
        </p:spPr>
      </p:pic>
      <p:sp>
        <p:nvSpPr>
          <p:cNvPr id="3" name="Rectangle 2">
            <a:hlinkClick r:id="rId5"/>
          </p:cNvPr>
          <p:cNvSpPr/>
          <p:nvPr/>
        </p:nvSpPr>
        <p:spPr>
          <a:xfrm>
            <a:off x="147781" y="6093678"/>
            <a:ext cx="5153892" cy="560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“RTS A*</a:t>
            </a:r>
            <a:r>
              <a:rPr lang="en-GB" dirty="0" err="1" smtClean="0"/>
              <a:t>Pathfinding</a:t>
            </a:r>
            <a:r>
              <a:rPr lang="en-GB" dirty="0" smtClean="0"/>
              <a:t> with Squads” by y4ure</a:t>
            </a:r>
          </a:p>
          <a:p>
            <a:pPr algn="ctr"/>
            <a:r>
              <a:rPr lang="en-GB" dirty="0"/>
              <a:t>http://www.youtube.com/watch?v=nGC_kBCoHYc</a:t>
            </a:r>
          </a:p>
        </p:txBody>
      </p:sp>
    </p:spTree>
    <p:extLst>
      <p:ext uri="{BB962C8B-B14F-4D97-AF65-F5344CB8AC3E}">
        <p14:creationId xmlns:p14="http://schemas.microsoft.com/office/powerpoint/2010/main" val="41844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star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5188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D3, D4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14382" y="4292244"/>
            <a:ext cx="7978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(D3)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Remove Current Position </a:t>
            </a:r>
            <a:r>
              <a:rPr lang="en-GB" sz="2800" dirty="0" smtClean="0">
                <a:cs typeface="Courier New" panose="02070309020205020404" pitchFamily="49" charset="0"/>
              </a:rPr>
              <a:t>(D3)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the Open list and add to the closed list.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star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5188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C3, D3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9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star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45188"/>
            <a:ext cx="6496776" cy="36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C3, D3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D4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14382" y="4292244"/>
            <a:ext cx="93729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(D3)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, check each adjacent squares and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If square cannot be reached, add to closed list and ignore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Calculate G score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Add square to open list if not already in list OR compare new 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G-score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 to old. If new score is lower, update score and set </a:t>
            </a:r>
            <a:r>
              <a:rPr lang="en-GB" sz="2800" dirty="0">
                <a:cs typeface="Courier New" panose="02070309020205020404" pitchFamily="49" charset="0"/>
              </a:rPr>
              <a:t>Parent 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to Current Position </a:t>
            </a:r>
            <a:r>
              <a:rPr lang="en-GB" sz="2800" dirty="0" smtClean="0">
                <a:cs typeface="Courier New" panose="02070309020205020404" pitchFamily="49" charset="0"/>
              </a:rPr>
              <a:t>(D3</a:t>
            </a:r>
            <a:r>
              <a:rPr lang="en-GB" sz="2800" dirty="0">
                <a:cs typeface="Courier New" panose="02070309020205020404" pitchFamily="49" charset="0"/>
              </a:rPr>
              <a:t>) </a:t>
            </a:r>
            <a:r>
              <a:rPr lang="en-GB" sz="2800" dirty="0">
                <a:solidFill>
                  <a:srgbClr val="FFFF00"/>
                </a:solidFill>
                <a:cs typeface="Courier New" panose="02070309020205020404" pitchFamily="49" charset="0"/>
              </a:rPr>
              <a:t>else do nothing.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astar7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35952"/>
            <a:ext cx="6513176" cy="366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C3, D3, E2, E3, E4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D4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89575" y="738731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8811" y="1462091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8811" y="2170799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382" y="4292244"/>
            <a:ext cx="79782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(D3)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Choose the square in the open list with the lowest F-score and move to it.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anose="02070309020205020404" pitchFamily="49" charset="0"/>
              </a:rPr>
              <a:t>In the event of an F-score tie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make an arbitrary choice from the candidates</a:t>
            </a:r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astar7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35952"/>
            <a:ext cx="6513176" cy="366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C3, D3, E2, E3, E4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A2, B2, C2, A3, B3, A4, B4, C4, D2, D4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89575" y="738731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8811" y="1462091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8811" y="2170799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382" y="4292244"/>
            <a:ext cx="79782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Current Position </a:t>
            </a:r>
            <a:r>
              <a:rPr lang="en-GB" sz="2800" dirty="0" smtClean="0">
                <a:cs typeface="Courier New" panose="02070309020205020404" pitchFamily="49" charset="0"/>
              </a:rPr>
              <a:t>(D2)</a:t>
            </a:r>
          </a:p>
          <a:p>
            <a:endParaRPr lang="en-GB" sz="2800" dirty="0">
              <a:cs typeface="Courier New" panose="02070309020205020404" pitchFamily="49" charset="0"/>
            </a:endParaRPr>
          </a:p>
          <a:p>
            <a:r>
              <a:rPr lang="en-GB" sz="2800" dirty="0" smtClean="0">
                <a:cs typeface="Courier New" panose="02070309020205020404" pitchFamily="49" charset="0"/>
              </a:rPr>
              <a:t>Continue processing squares and moving positions until path to target is found</a:t>
            </a:r>
            <a:endParaRPr lang="en-GB" sz="28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star9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6" y="526968"/>
            <a:ext cx="6529128" cy="36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0148" y="42862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Let’s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1456" y="177935"/>
            <a:ext cx="648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A            B           C           D            E           F           G           H           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9770" y="554424"/>
            <a:ext cx="30168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1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2</a:t>
            </a:r>
          </a:p>
          <a:p>
            <a:endParaRPr lang="en-GB" sz="1200" dirty="0"/>
          </a:p>
          <a:p>
            <a:endParaRPr lang="en-GB" sz="1200" dirty="0" smtClean="0"/>
          </a:p>
          <a:p>
            <a:r>
              <a:rPr lang="en-GB" dirty="0" smtClean="0"/>
              <a:t>3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4</a:t>
            </a:r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4383" y="757383"/>
            <a:ext cx="1885387" cy="1474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Open List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4381" y="2512292"/>
            <a:ext cx="1885387" cy="153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GB" dirty="0" smtClean="0"/>
              <a:t>Closed List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5710" y="2577007"/>
            <a:ext cx="1564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B3, C3, D3, E2, E3, E4, D2, C2, D4, C4, B2, B4, D1, E1, F1, G2, H3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5709" y="845189"/>
            <a:ext cx="156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D5, C1, C5, B1, B5, A1, A5, G1, F2, H1, H2, G3, F3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89575" y="738731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8811" y="1462091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8811" y="2170799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solidFill>
                  <a:srgbClr val="FF0000"/>
                </a:solidFill>
              </a:rPr>
              <a:t>x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382" y="4292244"/>
            <a:ext cx="87162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Path Found!</a:t>
            </a: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From Target, trace back through PARENT squares to start square, then reverse the list to show shortest path:</a:t>
            </a:r>
          </a:p>
          <a:p>
            <a:endParaRPr lang="en-GB" sz="28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algn="ctr"/>
            <a:r>
              <a:rPr lang="en-GB" sz="2800" dirty="0" smtClean="0">
                <a:cs typeface="Courier New" panose="02070309020205020404" pitchFamily="49" charset="0"/>
              </a:rPr>
              <a:t>B3 -&gt; C2 -&gt; D1 -&gt; E1 -&gt; F1 -&gt; G2 -&gt; H3</a:t>
            </a:r>
          </a:p>
        </p:txBody>
      </p:sp>
    </p:spTree>
    <p:extLst>
      <p:ext uri="{BB962C8B-B14F-4D97-AF65-F5344CB8AC3E}">
        <p14:creationId xmlns:p14="http://schemas.microsoft.com/office/powerpoint/2010/main" val="25677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Intelligent (seeming) Path-Finding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4040" y="1209575"/>
            <a:ext cx="87162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Heuristic Weighting </a:t>
            </a:r>
          </a:p>
          <a:p>
            <a:pPr lvl="1"/>
            <a:r>
              <a:rPr lang="en-GB" sz="2800" dirty="0">
                <a:cs typeface="Courier New" panose="02070309020205020404" pitchFamily="49" charset="0"/>
              </a:rPr>
              <a:t>T</a:t>
            </a:r>
            <a:r>
              <a:rPr lang="en-GB" sz="2800" dirty="0" smtClean="0">
                <a:cs typeface="Courier New" panose="02070309020205020404" pitchFamily="49" charset="0"/>
              </a:rPr>
              <a:t>errain penalties </a:t>
            </a:r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(mud, rock, desert, forest)</a:t>
            </a:r>
          </a:p>
          <a:p>
            <a:pPr lvl="1"/>
            <a:r>
              <a:rPr lang="en-GB" sz="2800" dirty="0">
                <a:cs typeface="Courier New" panose="02070309020205020404" pitchFamily="49" charset="0"/>
              </a:rPr>
              <a:t>P</a:t>
            </a:r>
            <a:r>
              <a:rPr lang="en-GB" sz="2800" dirty="0" smtClean="0">
                <a:cs typeface="Courier New" panose="02070309020205020404" pitchFamily="49" charset="0"/>
              </a:rPr>
              <a:t>er-character penalties </a:t>
            </a:r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(armoured can’t cross water, but thieves can)</a:t>
            </a:r>
          </a:p>
          <a:p>
            <a:pPr lvl="1"/>
            <a:r>
              <a:rPr lang="en-GB" sz="2800" dirty="0" smtClean="0">
                <a:cs typeface="Courier New" panose="02070309020205020404" pitchFamily="49" charset="0"/>
              </a:rPr>
              <a:t>Tactical advantages </a:t>
            </a:r>
            <a:r>
              <a:rPr lang="en-GB" sz="2800" dirty="0">
                <a:solidFill>
                  <a:srgbClr val="92D050"/>
                </a:solidFill>
                <a:cs typeface="Courier New" panose="02070309020205020404" pitchFamily="49" charset="0"/>
              </a:rPr>
              <a:t>(</a:t>
            </a:r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the slow route may be safer, and therefore preferable)</a:t>
            </a:r>
          </a:p>
          <a:p>
            <a:pPr lvl="1"/>
            <a:endParaRPr lang="en-GB" sz="2800" dirty="0">
              <a:solidFill>
                <a:srgbClr val="92D050"/>
              </a:solidFill>
              <a:cs typeface="Courier New" panose="02070309020205020404" pitchFamily="49" charset="0"/>
            </a:endParaRPr>
          </a:p>
          <a:p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Path Blocking and Selection</a:t>
            </a:r>
          </a:p>
          <a:p>
            <a:pPr lvl="1"/>
            <a:r>
              <a:rPr lang="en-GB" sz="2800" dirty="0" smtClean="0">
                <a:cs typeface="Courier New" panose="02070309020205020404" pitchFamily="49" charset="0"/>
              </a:rPr>
              <a:t>Character already occupying square?</a:t>
            </a:r>
          </a:p>
          <a:p>
            <a:pPr lvl="1"/>
            <a:r>
              <a:rPr lang="en-GB" sz="2800" dirty="0" smtClean="0">
                <a:cs typeface="Courier New" panose="02070309020205020404" pitchFamily="49" charset="0"/>
              </a:rPr>
              <a:t>Mob flocking </a:t>
            </a:r>
            <a:r>
              <a:rPr lang="en-GB" sz="2800" dirty="0" smtClean="0">
                <a:solidFill>
                  <a:srgbClr val="92D050"/>
                </a:solidFill>
                <a:cs typeface="Courier New" panose="02070309020205020404" pitchFamily="49" charset="0"/>
              </a:rPr>
              <a:t>(groups of NPCs may chose different paths from lone NPCs)</a:t>
            </a:r>
          </a:p>
        </p:txBody>
      </p:sp>
    </p:spTree>
    <p:extLst>
      <p:ext uri="{BB962C8B-B14F-4D97-AF65-F5344CB8AC3E}">
        <p14:creationId xmlns:p14="http://schemas.microsoft.com/office/powerpoint/2010/main" val="24227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5748" y="1772816"/>
            <a:ext cx="440896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Tutorial 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11</a:t>
            </a:r>
            <a:endParaRPr lang="en-GB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GB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Basic AI:</a:t>
            </a:r>
          </a:p>
          <a:p>
            <a:pPr algn="ctr"/>
            <a:r>
              <a:rPr lang="en-GB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54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7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– Get from point A to point B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5886" y="973873"/>
            <a:ext cx="67034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FF0000"/>
                    </a:gs>
                    <a:gs pos="63770">
                      <a:srgbClr val="C00000"/>
                    </a:gs>
                    <a:gs pos="49000">
                      <a:srgbClr val="C00000"/>
                    </a:gs>
                    <a:gs pos="57000">
                      <a:srgbClr val="C00000"/>
                    </a:gs>
                    <a:gs pos="95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Straight Line </a:t>
            </a:r>
            <a:endParaRPr lang="en-GB" sz="3600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5886" y="1620204"/>
            <a:ext cx="6703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Fast, simple, not a resource drain</a:t>
            </a:r>
          </a:p>
          <a:p>
            <a:pPr lvl="1"/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anose="02070309020205020404" pitchFamily="49" charset="0"/>
              </a:rPr>
              <a:t>Not guaranteed to make it to goal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75885" y="2574311"/>
            <a:ext cx="67034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FF0000"/>
                    </a:gs>
                    <a:gs pos="63770">
                      <a:srgbClr val="C00000"/>
                    </a:gs>
                    <a:gs pos="49000">
                      <a:srgbClr val="C00000"/>
                    </a:gs>
                    <a:gs pos="57000">
                      <a:srgbClr val="C00000"/>
                    </a:gs>
                    <a:gs pos="95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FF0000"/>
                    </a:gs>
                    <a:gs pos="63770">
                      <a:srgbClr val="C00000"/>
                    </a:gs>
                    <a:gs pos="49000">
                      <a:srgbClr val="C00000"/>
                    </a:gs>
                    <a:gs pos="57000">
                      <a:srgbClr val="C00000"/>
                    </a:gs>
                    <a:gs pos="95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5887" y="3280007"/>
            <a:ext cx="6703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sz="28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will find a path if one exists</a:t>
            </a:r>
          </a:p>
          <a:p>
            <a:pPr lvl="1"/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m</a:t>
            </a:r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anose="02070309020205020404" pitchFamily="49" charset="0"/>
              </a:rPr>
              <a:t>akes characters look robotic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75885" y="4200477"/>
            <a:ext cx="67034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FF0000"/>
                    </a:gs>
                    <a:gs pos="63770">
                      <a:srgbClr val="C00000"/>
                    </a:gs>
                    <a:gs pos="49000">
                      <a:srgbClr val="C00000"/>
                    </a:gs>
                    <a:gs pos="57000">
                      <a:srgbClr val="C00000"/>
                    </a:gs>
                    <a:gs pos="95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Enhanced 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FF0000"/>
                    </a:gs>
                    <a:gs pos="63770">
                      <a:srgbClr val="C00000"/>
                    </a:gs>
                    <a:gs pos="49000">
                      <a:srgbClr val="C00000"/>
                    </a:gs>
                    <a:gs pos="57000">
                      <a:srgbClr val="C00000"/>
                    </a:gs>
                    <a:gs pos="95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885" y="4906173"/>
            <a:ext cx="6703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sz="28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more realistic movement</a:t>
            </a:r>
          </a:p>
          <a:p>
            <a:pPr lvl="1"/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GB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more resource intensive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46545" y="3280007"/>
            <a:ext cx="831273" cy="2465012"/>
          </a:xfrm>
          <a:prstGeom prst="down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own Arrow 19"/>
          <p:cNvSpPr/>
          <p:nvPr/>
        </p:nvSpPr>
        <p:spPr>
          <a:xfrm>
            <a:off x="646544" y="1064307"/>
            <a:ext cx="831273" cy="2215699"/>
          </a:xfrm>
          <a:prstGeom prst="down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rgbClr val="00B050"/>
              </a:gs>
            </a:gsLst>
            <a:lin ang="5400000" scaled="0"/>
          </a:gra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97307" y="2406145"/>
            <a:ext cx="1292662" cy="1747723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resource</a:t>
            </a:r>
          </a:p>
          <a:p>
            <a:pPr algn="ctr"/>
            <a:r>
              <a:rPr lang="en-US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usage</a:t>
            </a:r>
            <a:endParaRPr lang="en-US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654" y="1112412"/>
            <a:ext cx="14590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light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" y="4686884"/>
            <a:ext cx="1896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heavy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25" name="Rectangle 2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863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51521" y="336001"/>
            <a:ext cx="861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A* </a:t>
            </a:r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Pathfinding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FF0000"/>
                  </a:gs>
                  <a:gs pos="63770">
                    <a:srgbClr val="C00000"/>
                  </a:gs>
                  <a:gs pos="49000">
                    <a:srgbClr val="C00000"/>
                  </a:gs>
                  <a:gs pos="57000">
                    <a:srgbClr val="C00000"/>
                  </a:gs>
                  <a:gs pos="95000">
                    <a:srgbClr val="C0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1" y="1443841"/>
            <a:ext cx="3941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Navigate obstacles to find shortest (or close to shortest) path between 2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To travel, terrain needs to be divided into regions linked by paths</a:t>
            </a:r>
            <a:endParaRPr lang="en-GB" sz="2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astar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31" y="3272356"/>
            <a:ext cx="4562764" cy="256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ijkstra1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31" y="861290"/>
            <a:ext cx="4568051" cy="228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1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24544" y="6117299"/>
            <a:ext cx="9577064" cy="720081"/>
            <a:chOff x="-324544" y="6237312"/>
            <a:chExt cx="9577064" cy="720080"/>
          </a:xfrm>
        </p:grpSpPr>
        <p:sp>
          <p:nvSpPr>
            <p:cNvPr id="5" name="Rectangle 4"/>
            <p:cNvSpPr/>
            <p:nvPr/>
          </p:nvSpPr>
          <p:spPr>
            <a:xfrm>
              <a:off x="-324544" y="6237312"/>
              <a:ext cx="9577064" cy="720080"/>
            </a:xfrm>
            <a:prstGeom prst="rect">
              <a:avLst/>
            </a:prstGeom>
            <a:gradFill flip="none" rotWithShape="1">
              <a:gsLst>
                <a:gs pos="31000">
                  <a:schemeClr val="accent1">
                    <a:lumMod val="20000"/>
                    <a:lumOff val="80000"/>
                    <a:alpha val="0"/>
                  </a:schemeClr>
                </a:gs>
                <a:gs pos="65000">
                  <a:schemeClr val="accent2">
                    <a:lumMod val="75000"/>
                  </a:schemeClr>
                </a:gs>
              </a:gsLst>
              <a:lin ang="4800000" scaled="0"/>
              <a:tileRect/>
            </a:gradFill>
            <a:ln>
              <a:gradFill>
                <a:gsLst>
                  <a:gs pos="53000">
                    <a:schemeClr val="tx1">
                      <a:alpha val="0"/>
                    </a:schemeClr>
                  </a:gs>
                  <a:gs pos="0">
                    <a:srgbClr val="FFFF00"/>
                  </a:gs>
                  <a:gs pos="10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9934" y="6237312"/>
              <a:ext cx="314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Computer Games Programming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22029" y="6493987"/>
              <a:ext cx="32219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/>
                <a:t>Southampton Solent University</a:t>
              </a:r>
              <a:endParaRPr lang="en-GB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44039" y="366028"/>
            <a:ext cx="84398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Dijkstra’s</a:t>
            </a:r>
            <a:r>
              <a:rPr lang="en-GB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Algorithm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7" name="Picture 3" descr="dijkstra1 copy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37" y="1656000"/>
            <a:ext cx="6555525" cy="33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5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2972</Words>
  <Application>Microsoft Office PowerPoint</Application>
  <PresentationFormat>On-screen Show (4:3)</PresentationFormat>
  <Paragraphs>746</Paragraphs>
  <Slides>67</Slides>
  <Notes>5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SSU</cp:lastModifiedBy>
  <cp:revision>264</cp:revision>
  <dcterms:created xsi:type="dcterms:W3CDTF">2013-09-18T14:07:59Z</dcterms:created>
  <dcterms:modified xsi:type="dcterms:W3CDTF">2014-12-08T00:13:52Z</dcterms:modified>
</cp:coreProperties>
</file>